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2" r:id="rId5"/>
    <p:sldId id="264" r:id="rId6"/>
    <p:sldId id="279" r:id="rId7"/>
    <p:sldId id="265" r:id="rId8"/>
    <p:sldId id="280" r:id="rId9"/>
    <p:sldId id="281" r:id="rId10"/>
    <p:sldId id="268" r:id="rId11"/>
    <p:sldId id="269" r:id="rId12"/>
    <p:sldId id="282" r:id="rId13"/>
    <p:sldId id="283" r:id="rId14"/>
    <p:sldId id="270" r:id="rId15"/>
    <p:sldId id="284" r:id="rId16"/>
    <p:sldId id="271" r:id="rId17"/>
    <p:sldId id="285" r:id="rId18"/>
    <p:sldId id="272" r:id="rId19"/>
    <p:sldId id="286" r:id="rId20"/>
    <p:sldId id="273" r:id="rId21"/>
    <p:sldId id="287" r:id="rId22"/>
    <p:sldId id="274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7"/>
  </p:normalViewPr>
  <p:slideViewPr>
    <p:cSldViewPr snapToGrid="0">
      <p:cViewPr varScale="1">
        <p:scale>
          <a:sx n="103" d="100"/>
          <a:sy n="103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F38AB-9908-300E-1A72-6AA042836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8FA6F1-8B30-4E4D-6B09-CBA8C7F7C8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54E8B-EC6D-35E6-FB71-E0031EF7B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43C73-6E80-0D6C-2605-BE8987AF6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AC98C-BD99-E0CD-CD48-7CEA4683B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1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5A45F-EE4D-0E1A-1718-CFFE9E7B0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228C09-E204-B4CD-569C-04AF89174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F2725-CE71-0A19-0605-30BBC8649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AD98B-DAF5-4CB8-B46F-B2E6473C1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5D1EE-25D4-626E-5C01-0CF77B31C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9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4B67FF-D36B-612D-D742-1E8FCB2736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C75932-EFBA-FE75-2556-D859C3FE84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46B22-3351-7E63-B891-22283F1D6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84C7F-ECEC-DF6D-EC6D-928EB5FC0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1AE3A-2731-0007-5CA1-6760D633F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72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B21E1-1F07-5CEF-DD89-693C2C94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929E7-F40F-1899-3F00-A2D7F248C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FFEB2-E623-56A3-B531-79C1AF5C5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8914C-F9D3-7C9D-2A01-3D3D312A9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F008A-6A75-BDD3-2EB8-777FE3EBF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9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EC7E7-7BA7-DAC3-AE39-BA87B324A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0D8CC-C717-F6F7-2ECC-1CFAFE4F3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A5CF6-E501-B31C-DE55-1ADB9F769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58EFF-69E5-8D54-37CD-28A0C78F5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87D32-3D60-1386-0E30-B912D620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23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B56AF-14BB-3E7D-6E8A-560261C54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59DE8-0772-4960-D0E3-0C90AC09CE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157B4E-556D-3D0D-2411-04E36AC88C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D7329-ABEE-CEFD-5E42-0435F80F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A390A8-52DA-46D2-2203-639BFA09B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33D35-5E19-EBB0-ADF9-4C70D678B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18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CB926-ADF0-C263-473E-4AC1C90DE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B7BFF-F639-7975-998F-6A61F4CF7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52D599-D235-6B57-DF61-286D034D21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14725E-D5C1-71EA-2267-15E69CEABA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A124B7-43A0-E2FC-A904-65E1BA0A6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07B758-D309-AE1B-3F7A-41A77046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5C146B-A3A8-F3F9-52A3-30B824D6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AD9325-C498-99A8-85EE-43B55D197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3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2CC80-488B-8546-BC92-BBA6E4CDC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AB5853-4554-F679-EB3B-D644E2FA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D07CA9-940B-D1E5-4D68-2E25D1329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91CB8-ED77-76C5-9D92-02BEF2679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3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04D490-BF18-6A40-5E94-0D5DF5BA9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A9A656-E4DD-6EE8-9CA1-811A56D0B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928C2-8AA1-F1CC-552C-9778A8546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5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FDE16-E8BD-113D-B26F-80497AA98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18366-6308-7634-CB56-6659C4C83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04AEF2-6BA3-7843-3843-778E9FEE93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8B92B-4F59-1592-0560-2D18277EA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47CA2-15D8-E3B3-00C2-699EB064F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26EBD-2664-3482-9757-1F63D270A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3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A66A6-3756-14AB-4F31-7DE17A002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C18AC1-487D-8A12-B1EF-7C57FCE35D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0DE530-84FF-7326-5C72-BF4BDC99E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7AC55-B33F-B122-77C8-A3634827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C42F99-0D56-9ED8-0BBD-B12CE5A21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2B905-9BF0-E67F-9500-CA49A01B7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58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24FABE-6805-71AC-DDAF-05432BA3A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CF0A6-A365-5729-6281-BB648CB7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FF43E-E4A8-7C1D-749F-B02B54447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5E6992-40F2-B641-9C95-AF065AAB59E0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52630-BAD5-A166-3C76-2D766F335F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75B71-0A7A-19F6-8BC3-1A1883C1FB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CC458E-0213-A549-AA35-2AF1C922D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6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1964724"/>
            <a:ext cx="9958754" cy="4621814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/>
            <a:br>
              <a:rPr lang="en-US" b="1" dirty="0"/>
            </a:br>
            <a:r>
              <a:rPr lang="en-US" sz="6700" b="1" dirty="0"/>
              <a:t>Spirit-filled Practices: </a:t>
            </a:r>
            <a:br>
              <a:rPr lang="en-US" sz="6700" b="1" dirty="0"/>
            </a:br>
            <a:r>
              <a:rPr lang="en-US" sz="6700" b="1" dirty="0"/>
              <a:t>Sustaining a Healthy Marriage </a:t>
            </a:r>
            <a:br>
              <a:rPr lang="en-US" sz="6700" b="1" dirty="0"/>
            </a:br>
            <a:r>
              <a:rPr lang="en-US" sz="6700" b="1" dirty="0"/>
              <a:t>in Ministry</a:t>
            </a:r>
            <a:br>
              <a:rPr lang="en-US" sz="5600" dirty="0">
                <a:latin typeface="Helvetica" pitchFamily="2" charset="0"/>
              </a:rPr>
            </a:br>
            <a:br>
              <a:rPr lang="en-US" sz="5600" dirty="0">
                <a:latin typeface="Helvetica" pitchFamily="2" charset="0"/>
              </a:rPr>
            </a:br>
            <a:r>
              <a:rPr lang="en-US" dirty="0">
                <a:latin typeface="Helvetica" pitchFamily="2" charset="0"/>
              </a:rPr>
              <a:t>Dr. Larry &amp; Dr. Deb Walkemeyer</a:t>
            </a:r>
            <a:endParaRPr lang="en-US" sz="5600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053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291044"/>
            <a:ext cx="10344400" cy="417192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b="1" dirty="0">
                <a:latin typeface="Helvetica" pitchFamily="2" charset="0"/>
              </a:rPr>
              <a:t>The 5 Habits That Grow a Level 5 Marriage</a:t>
            </a:r>
            <a:br>
              <a:rPr lang="en-US" sz="3200" b="0" dirty="0">
                <a:latin typeface="Helvetica" pitchFamily="2" charset="0"/>
              </a:rPr>
            </a:br>
            <a:br>
              <a:rPr lang="en-US" sz="3200" b="0" dirty="0">
                <a:latin typeface="Helvetica" pitchFamily="2" charset="0"/>
              </a:rPr>
            </a:br>
            <a:r>
              <a:rPr lang="en-US" sz="3200" b="0" cap="none" dirty="0">
                <a:latin typeface="Helvetica" pitchFamily="2" charset="0"/>
              </a:rPr>
              <a:t>The current level of your marriage is a direct result of past habits in your marriage.</a:t>
            </a:r>
            <a:br>
              <a:rPr lang="en-US" sz="3200" b="0" cap="none" dirty="0">
                <a:latin typeface="Helvetica" pitchFamily="2" charset="0"/>
              </a:rPr>
            </a:br>
            <a:br>
              <a:rPr lang="en-US" sz="3200" b="0" cap="none" dirty="0">
                <a:latin typeface="Helvetica" pitchFamily="2" charset="0"/>
              </a:rPr>
            </a:br>
            <a:r>
              <a:rPr lang="en-US" sz="3200" b="1" cap="none" dirty="0">
                <a:latin typeface="Helvetica" pitchFamily="2" charset="0"/>
              </a:rPr>
              <a:t>Proverbs 4:23 </a:t>
            </a:r>
            <a:r>
              <a:rPr lang="en-US" sz="3200" b="0" cap="none" dirty="0">
                <a:latin typeface="Helvetica" pitchFamily="2" charset="0"/>
              </a:rPr>
              <a:t>“Above all else, guard your heart, for everything you do flows from it.”</a:t>
            </a:r>
            <a:br>
              <a:rPr lang="en-US" sz="3200" b="0" cap="none" dirty="0">
                <a:latin typeface="Helvetica" pitchFamily="2" charset="0"/>
              </a:rPr>
            </a:br>
            <a:br>
              <a:rPr lang="en-US" sz="3200" b="0" cap="none" dirty="0">
                <a:latin typeface="Helvetica" pitchFamily="2" charset="0"/>
              </a:rPr>
            </a:br>
            <a:r>
              <a:rPr lang="en-US" sz="3200" b="1" cap="none" dirty="0">
                <a:latin typeface="Helvetica" pitchFamily="2" charset="0"/>
              </a:rPr>
              <a:t>Heart habits </a:t>
            </a:r>
            <a:r>
              <a:rPr lang="en-US" sz="3200" b="0" cap="none" dirty="0">
                <a:latin typeface="Helvetica" pitchFamily="2" charset="0"/>
              </a:rPr>
              <a:t>= approaching from a spiritual posture that demands tangible expressions. </a:t>
            </a:r>
            <a:br>
              <a:rPr lang="en-US" sz="3200" b="0" cap="none" dirty="0">
                <a:latin typeface="Helvetica" pitchFamily="2" charset="0"/>
              </a:rPr>
            </a:br>
            <a:endParaRPr lang="en-US" sz="3200" b="0" cap="none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601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 dirty="0">
                <a:latin typeface="Helvetica" pitchFamily="2" charset="0"/>
              </a:rPr>
              <a:t>Habit #1 - Practicing Humility</a:t>
            </a:r>
            <a:br>
              <a:rPr lang="en-US" sz="3600" dirty="0">
                <a:latin typeface="Helvetica" pitchFamily="2" charset="0"/>
              </a:rPr>
            </a:br>
            <a:br>
              <a:rPr lang="en-US" sz="3600" b="0" dirty="0">
                <a:latin typeface="Helvetica" pitchFamily="2" charset="0"/>
              </a:rPr>
            </a:br>
            <a:br>
              <a:rPr lang="en-US" sz="3600" b="1" dirty="0">
                <a:latin typeface="Helvetica" pitchFamily="2" charset="0"/>
              </a:rPr>
            </a:br>
            <a:r>
              <a:rPr lang="en-US" sz="3600" b="1" cap="none" dirty="0">
                <a:latin typeface="Helvetica" pitchFamily="2" charset="0"/>
              </a:rPr>
              <a:t>James 4:6-7 </a:t>
            </a:r>
            <a:r>
              <a:rPr lang="en-US" sz="3600" b="0" cap="none" dirty="0">
                <a:latin typeface="Helvetica" pitchFamily="2" charset="0"/>
              </a:rPr>
              <a:t>”God is opposed to the proud but gives grace to the humble. Submit therefore to God. Resist the devil and he will flee from you.</a:t>
            </a: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dirty="0">
                <a:latin typeface="Helvetica" pitchFamily="2" charset="0"/>
              </a:rPr>
            </a:br>
            <a:endParaRPr lang="en-US" sz="3600" b="0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694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27B76-DD87-AF5B-9193-38232E902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7A6E24-EF10-9073-CCA7-BE0AFC62E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 dirty="0">
                <a:latin typeface="Helvetica" pitchFamily="2" charset="0"/>
              </a:rPr>
              <a:t>TOOLS</a:t>
            </a:r>
            <a:br>
              <a:rPr lang="en-US" sz="3600" dirty="0">
                <a:latin typeface="Helvetica" pitchFamily="2" charset="0"/>
              </a:rPr>
            </a:br>
            <a:r>
              <a:rPr lang="en-US" sz="3600" b="1" dirty="0">
                <a:latin typeface="Helvetica" pitchFamily="2" charset="0"/>
              </a:rPr>
              <a:t>Self-Awareness </a:t>
            </a:r>
            <a:br>
              <a:rPr lang="en-US" sz="3600" dirty="0">
                <a:latin typeface="Helvetica" pitchFamily="2" charset="0"/>
              </a:rPr>
            </a:br>
            <a:br>
              <a:rPr lang="en-US" sz="3600" dirty="0">
                <a:latin typeface="Helvetica" pitchFamily="2" charset="0"/>
              </a:rPr>
            </a:br>
            <a:r>
              <a:rPr lang="en-US" sz="3600" b="1" dirty="0">
                <a:latin typeface="Helvetica" pitchFamily="2" charset="0"/>
              </a:rPr>
              <a:t>Accepting Influence </a:t>
            </a:r>
            <a:br>
              <a:rPr lang="en-US" sz="3600" dirty="0">
                <a:latin typeface="Helvetica" pitchFamily="2" charset="0"/>
              </a:rPr>
            </a:br>
            <a:br>
              <a:rPr lang="en-US" sz="3600" dirty="0">
                <a:latin typeface="Helvetica" pitchFamily="2" charset="0"/>
              </a:rPr>
            </a:br>
            <a:r>
              <a:rPr lang="en-US" sz="3600" b="1" dirty="0">
                <a:latin typeface="Helvetica" pitchFamily="2" charset="0"/>
              </a:rPr>
              <a:t>Communication</a:t>
            </a:r>
            <a:r>
              <a:rPr lang="en-US" sz="3600" dirty="0">
                <a:latin typeface="Helvetica" pitchFamily="2" charset="0"/>
              </a:rPr>
              <a:t> – seeking first to understand THEN to be understood</a:t>
            </a:r>
            <a:endParaRPr lang="en-US" sz="3600" b="0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15A9C239-D5B4-6956-DF68-38B58F051D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586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B93F4-40DB-BB18-A8D1-D61D829CB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D335E9-5D02-1184-2DF7-1F068F6AC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3600" b="1" dirty="0">
                <a:latin typeface="Helvetica" pitchFamily="2" charset="0"/>
              </a:rPr>
              <a:t>Communication – </a:t>
            </a:r>
            <a:r>
              <a:rPr lang="en-US" sz="3600" dirty="0">
                <a:latin typeface="Helvetica" pitchFamily="2" charset="0"/>
              </a:rPr>
              <a:t>seeking first to understand THEN to be understood</a:t>
            </a:r>
            <a:br>
              <a:rPr lang="en-US" sz="3600" dirty="0">
                <a:latin typeface="Helvetica" pitchFamily="2" charset="0"/>
              </a:rPr>
            </a:br>
            <a:r>
              <a:rPr lang="en-US" sz="3600" dirty="0">
                <a:latin typeface="Helvetica" pitchFamily="2" charset="0"/>
              </a:rPr>
              <a:t>1) criticism - </a:t>
            </a:r>
            <a:r>
              <a:rPr lang="en-US" sz="3100" dirty="0">
                <a:latin typeface="Helvetica" pitchFamily="2" charset="0"/>
              </a:rPr>
              <a:t>Attacking a partner’s character</a:t>
            </a:r>
            <a:r>
              <a:rPr lang="en-US" sz="3600" dirty="0">
                <a:latin typeface="Helvetica" pitchFamily="2" charset="0"/>
              </a:rPr>
              <a:t>.</a:t>
            </a:r>
            <a:br>
              <a:rPr lang="en-US" sz="3600" dirty="0">
                <a:latin typeface="Helvetica" pitchFamily="2" charset="0"/>
              </a:rPr>
            </a:br>
            <a:br>
              <a:rPr lang="en-US" sz="3600" dirty="0">
                <a:latin typeface="Helvetica" pitchFamily="2" charset="0"/>
              </a:rPr>
            </a:br>
            <a:r>
              <a:rPr lang="en-US" sz="3600" dirty="0">
                <a:latin typeface="Helvetica" pitchFamily="2" charset="0"/>
              </a:rPr>
              <a:t>2) contempt - </a:t>
            </a:r>
            <a:r>
              <a:rPr lang="en-US" sz="3100" dirty="0">
                <a:latin typeface="Helvetica" pitchFamily="2" charset="0"/>
              </a:rPr>
              <a:t>Expressing superiority, mocking, or disrespect.</a:t>
            </a:r>
            <a:br>
              <a:rPr lang="en-US" sz="3600" dirty="0">
                <a:latin typeface="Helvetica" pitchFamily="2" charset="0"/>
              </a:rPr>
            </a:br>
            <a:br>
              <a:rPr lang="en-US" sz="3600" dirty="0">
                <a:latin typeface="Helvetica" pitchFamily="2" charset="0"/>
              </a:rPr>
            </a:br>
            <a:r>
              <a:rPr lang="en-US" sz="3600" dirty="0">
                <a:latin typeface="Helvetica" pitchFamily="2" charset="0"/>
              </a:rPr>
              <a:t>3) defensiveness - </a:t>
            </a:r>
            <a:r>
              <a:rPr lang="en-US" sz="3100" dirty="0">
                <a:latin typeface="Helvetica" pitchFamily="2" charset="0"/>
              </a:rPr>
              <a:t>Making excuses or blaming the partner.</a:t>
            </a:r>
            <a:br>
              <a:rPr lang="en-US" sz="3600" dirty="0">
                <a:latin typeface="Helvetica" pitchFamily="2" charset="0"/>
              </a:rPr>
            </a:br>
            <a:br>
              <a:rPr lang="en-US" sz="3600" dirty="0">
                <a:latin typeface="Helvetica" pitchFamily="2" charset="0"/>
              </a:rPr>
            </a:br>
            <a:r>
              <a:rPr lang="en-US" sz="3600" dirty="0">
                <a:latin typeface="Helvetica" pitchFamily="2" charset="0"/>
              </a:rPr>
              <a:t>4) stonewalling - </a:t>
            </a:r>
            <a:r>
              <a:rPr lang="en-US" sz="3100" dirty="0">
                <a:latin typeface="Helvetica" pitchFamily="2" charset="0"/>
              </a:rPr>
              <a:t>Emotionally shutting down or withdrawing.</a:t>
            </a:r>
            <a:br>
              <a:rPr lang="en-US" sz="3600" dirty="0">
                <a:latin typeface="Helvetica" pitchFamily="2" charset="0"/>
              </a:rPr>
            </a:br>
            <a:br>
              <a:rPr lang="en-US" sz="3600" dirty="0">
                <a:latin typeface="Helvetica" pitchFamily="2" charset="0"/>
              </a:rPr>
            </a:br>
            <a:endParaRPr lang="en-US" sz="3600" b="0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5608004B-97D1-DB28-211B-F563CB0AA6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514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 dirty="0"/>
              <a:t>Habit #2 - Engaging Spiritually</a:t>
            </a:r>
            <a:br>
              <a:rPr lang="en-US" sz="3600" dirty="0"/>
            </a:br>
            <a:br>
              <a:rPr lang="en-US" sz="3600" b="0" dirty="0"/>
            </a:br>
            <a:br>
              <a:rPr lang="en-US" sz="3600" b="0" dirty="0"/>
            </a:br>
            <a:r>
              <a:rPr lang="en-US" sz="3600" b="0" cap="none" dirty="0"/>
              <a:t>The ONE ANOTHER Marriage – </a:t>
            </a:r>
            <a:br>
              <a:rPr lang="en-US" sz="3600" b="0" cap="none" dirty="0"/>
            </a:br>
            <a:r>
              <a:rPr lang="en-US" sz="3600" b="0" cap="none" dirty="0"/>
              <a:t>There are 59 one another’s in your NT </a:t>
            </a:r>
            <a:br>
              <a:rPr lang="en-US" sz="3600" b="0" cap="none" dirty="0"/>
            </a:br>
            <a:r>
              <a:rPr lang="en-US" sz="3600" b="0" cap="none" dirty="0"/>
              <a:t>and they start in your marriage.</a:t>
            </a: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10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5E429-409A-A27E-9E96-21CF65BBB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7E3483-E1BE-0570-04C1-3D307A3ED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4000" b="1" dirty="0"/>
              <a:t>TOOL</a:t>
            </a:r>
            <a:br>
              <a:rPr lang="en-US" sz="3600" dirty="0"/>
            </a:br>
            <a:br>
              <a:rPr lang="en-US" sz="3600" dirty="0"/>
            </a:br>
            <a:r>
              <a:rPr lang="en-US" sz="3600" b="1" dirty="0"/>
              <a:t>Reframe your marriage </a:t>
            </a:r>
            <a:r>
              <a:rPr lang="en-US" sz="3600" dirty="0"/>
              <a:t>-  marriage is about your holiness more than your happiness.</a:t>
            </a:r>
            <a:br>
              <a:rPr lang="en-US" sz="3600" dirty="0"/>
            </a:br>
            <a:br>
              <a:rPr lang="en-US" sz="3600" dirty="0"/>
            </a:br>
            <a:r>
              <a:rPr lang="en-US" sz="3600" b="1" dirty="0"/>
              <a:t>Intentional Integrated Spiritual Habits </a:t>
            </a:r>
            <a:br>
              <a:rPr lang="en-US" sz="3600" dirty="0"/>
            </a:br>
            <a:r>
              <a:rPr lang="en-US" sz="3600" dirty="0"/>
              <a:t>	Living in the Word together</a:t>
            </a:r>
            <a:br>
              <a:rPr lang="en-US" sz="3600" dirty="0"/>
            </a:br>
            <a:r>
              <a:rPr lang="en-US" sz="3600" dirty="0"/>
              <a:t>	Focused and spontaneous prayer together</a:t>
            </a:r>
            <a:br>
              <a:rPr lang="en-US" sz="3600" dirty="0"/>
            </a:br>
            <a:r>
              <a:rPr lang="en-US" sz="3600" dirty="0"/>
              <a:t>	Worship together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 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endParaRPr lang="en-US" sz="3600" b="0" cap="none" dirty="0"/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59DAAB73-BF54-618A-FD46-AC80988B9F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064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 dirty="0">
                <a:latin typeface="Helvetica" pitchFamily="2" charset="0"/>
              </a:rPr>
              <a:t>Habit #3  - Showing Honor</a:t>
            </a:r>
            <a:br>
              <a:rPr lang="en-US" sz="3600" b="1" dirty="0">
                <a:latin typeface="Helvetica" pitchFamily="2" charset="0"/>
              </a:rPr>
            </a:br>
            <a:br>
              <a:rPr lang="en-US" sz="3600" b="0" dirty="0">
                <a:latin typeface="Helvetica" pitchFamily="2" charset="0"/>
              </a:rPr>
            </a:br>
            <a:br>
              <a:rPr lang="en-US" sz="3600" b="0" dirty="0">
                <a:latin typeface="Helvetica" pitchFamily="2" charset="0"/>
              </a:rPr>
            </a:br>
            <a:r>
              <a:rPr lang="en-US" sz="3600" b="1" cap="none" dirty="0">
                <a:latin typeface="Helvetica" pitchFamily="2" charset="0"/>
              </a:rPr>
              <a:t>Romans 12:10 </a:t>
            </a:r>
            <a:r>
              <a:rPr lang="en-US" sz="3600" b="0" cap="none" dirty="0">
                <a:latin typeface="Helvetica" pitchFamily="2" charset="0"/>
              </a:rPr>
              <a:t>“Be devoted to one another in love. Honor one another above yourselves.”</a:t>
            </a: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endParaRPr lang="en-US" sz="3600" b="0" cap="none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34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085DD-4988-4AA6-AAC6-0BBFA4BC3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40BE75-90B3-F6D4-11EA-5A3F02656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rtl="0">
              <a:buNone/>
            </a:pPr>
            <a:r>
              <a:rPr lang="en-US" sz="4000" b="1" dirty="0">
                <a:latin typeface="Helvetica" pitchFamily="2" charset="0"/>
              </a:rPr>
              <a:t>TOOL</a:t>
            </a:r>
            <a:br>
              <a:rPr lang="en-US" sz="3600" dirty="0">
                <a:latin typeface="Helvetica" pitchFamily="2" charset="0"/>
              </a:rPr>
            </a:br>
            <a:r>
              <a:rPr lang="en-US" sz="3600" b="1" dirty="0">
                <a:latin typeface="Helvetica" pitchFamily="2" charset="0"/>
              </a:rPr>
              <a:t>Attune Your Spirits-</a:t>
            </a:r>
            <a:br>
              <a:rPr lang="en-US" sz="3600" dirty="0">
                <a:latin typeface="Helvetica" pitchFamily="2" charset="0"/>
              </a:rPr>
            </a:br>
            <a:r>
              <a:rPr lang="en-US" sz="3100" dirty="0">
                <a:latin typeface="Helvetica" pitchFamily="2" charset="0"/>
              </a:rPr>
              <a:t>Emotional attunement is all about connecting on a deeper level - Not just listening but truly understanding your partner’s emotional state. </a:t>
            </a:r>
            <a:br>
              <a:rPr lang="en-US" sz="3100" dirty="0">
                <a:latin typeface="Helvetica" pitchFamily="2" charset="0"/>
              </a:rPr>
            </a:br>
            <a:r>
              <a:rPr lang="en-US" sz="3100" dirty="0">
                <a:latin typeface="Helvetica" pitchFamily="2" charset="0"/>
              </a:rPr>
              <a:t>By being in tune with your partner’s feelings, you create an environment of empathy and trust. </a:t>
            </a:r>
            <a:br>
              <a:rPr lang="en-US" sz="3100" dirty="0">
                <a:latin typeface="Helvetica" pitchFamily="2" charset="0"/>
              </a:rPr>
            </a:br>
            <a:br>
              <a:rPr lang="en-US" sz="3100" dirty="0">
                <a:latin typeface="Helvetica" pitchFamily="2" charset="0"/>
              </a:rPr>
            </a:br>
            <a:r>
              <a:rPr lang="en-US" sz="3200" b="1" dirty="0">
                <a:latin typeface="Helvetica" pitchFamily="2" charset="0"/>
              </a:rPr>
              <a:t>ADDING VALUE </a:t>
            </a:r>
            <a:r>
              <a:rPr lang="en-US" sz="3200" dirty="0">
                <a:latin typeface="Helvetica" pitchFamily="2" charset="0"/>
              </a:rPr>
              <a:t>- </a:t>
            </a:r>
            <a:r>
              <a:rPr lang="en-US" sz="3100" b="1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each partner commits to adding value</a:t>
            </a:r>
            <a:r>
              <a:rPr lang="en-US" sz="3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not only to their own life but also to the life of the other. </a:t>
            </a:r>
            <a:br>
              <a:rPr lang="en-US" sz="1400" b="0" dirty="0">
                <a:effectLst/>
              </a:rPr>
            </a:br>
            <a:br>
              <a:rPr lang="en-US" sz="1400" dirty="0"/>
            </a:br>
            <a:endParaRPr lang="en-US" sz="3600" b="0" cap="none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AD51AAB-3798-B160-D8A8-BFB29C69E6A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25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atin typeface="Helvetica" pitchFamily="2" charset="0"/>
              </a:rPr>
              <a:t>Habit #4  Inspiring Passion</a:t>
            </a:r>
            <a:br>
              <a:rPr lang="en-US" sz="3600" b="1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r>
              <a:rPr lang="en-US" sz="3200" b="1" cap="none" dirty="0">
                <a:latin typeface="Helvetica" pitchFamily="2" charset="0"/>
              </a:rPr>
              <a:t>Hebrews 10:24 </a:t>
            </a:r>
            <a:r>
              <a:rPr lang="en-US" sz="3200" b="0" cap="none" dirty="0">
                <a:latin typeface="Helvetica" pitchFamily="2" charset="0"/>
              </a:rPr>
              <a:t>“And let us consider how we may spur one another on toward love and good deeds.”</a:t>
            </a:r>
            <a:br>
              <a:rPr lang="en-US" sz="3200" b="0" cap="none" dirty="0">
                <a:latin typeface="Helvetica" pitchFamily="2" charset="0"/>
              </a:rPr>
            </a:br>
            <a:br>
              <a:rPr lang="en-US" sz="3200" b="0" cap="none" dirty="0">
                <a:latin typeface="Helvetica" pitchFamily="2" charset="0"/>
              </a:rPr>
            </a:br>
            <a:r>
              <a:rPr lang="en-US" sz="3200" b="1" u="none" strike="noStrike" cap="none" dirty="0">
                <a:solidFill>
                  <a:srgbClr val="000000"/>
                </a:solidFill>
                <a:effectLst/>
                <a:latin typeface="Helvetica" pitchFamily="2" charset="0"/>
              </a:rPr>
              <a:t>Proverbs 5:18-19 </a:t>
            </a:r>
            <a:r>
              <a:rPr lang="en-US" sz="3200" b="0" cap="none" dirty="0">
                <a:solidFill>
                  <a:srgbClr val="000000"/>
                </a:solidFill>
                <a:latin typeface="Helvetica" pitchFamily="2" charset="0"/>
              </a:rPr>
              <a:t>“R</a:t>
            </a:r>
            <a:r>
              <a:rPr lang="en-US" sz="3200" b="0" u="none" strike="noStrike" cap="none" dirty="0">
                <a:solidFill>
                  <a:srgbClr val="000000"/>
                </a:solidFill>
                <a:effectLst/>
                <a:latin typeface="Helvetica" pitchFamily="2" charset="0"/>
              </a:rPr>
              <a:t>ejoice in the wife of your youth...May you ever be intoxicated with her love.”</a:t>
            </a:r>
            <a:br>
              <a:rPr lang="en-US" sz="3600" b="0" dirty="0">
                <a:effectLst/>
                <a:latin typeface="Helvetica" pitchFamily="2" charset="0"/>
              </a:rPr>
            </a:br>
            <a:br>
              <a:rPr lang="en-US" sz="3600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dirty="0">
                <a:latin typeface="Helvetica" pitchFamily="2" charset="0"/>
              </a:rPr>
            </a:br>
            <a:endParaRPr lang="en-US" sz="3600" b="0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110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1F7D2-78B5-4132-5FAE-F0D38E900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34E5E7-9C72-B6D3-32AD-80044EE65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ts val="0"/>
              </a:spcBef>
            </a:pPr>
            <a:r>
              <a:rPr lang="en-US" sz="3600" b="1" cap="none" dirty="0">
                <a:latin typeface="Helvetica" pitchFamily="2" charset="0"/>
              </a:rPr>
              <a:t>TOOLS</a:t>
            </a: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Communicate in </a:t>
            </a:r>
            <a:r>
              <a:rPr lang="en-US" sz="3600" b="1" cap="none" dirty="0">
                <a:latin typeface="Helvetica" pitchFamily="2" charset="0"/>
              </a:rPr>
              <a:t>Love Languages</a:t>
            </a: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Words of Affirmation, Quality Time, Receiving Gifts, Acts of Service, Physical Touch</a:t>
            </a: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THE </a:t>
            </a:r>
            <a:r>
              <a:rPr lang="en-US" sz="3600" b="1" cap="none" dirty="0">
                <a:latin typeface="Helvetica" pitchFamily="2" charset="0"/>
              </a:rPr>
              <a:t>6/20 Habit</a:t>
            </a: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dirty="0">
                <a:latin typeface="Helvetica" pitchFamily="2" charset="0"/>
              </a:rPr>
            </a:br>
            <a:endParaRPr lang="en-US" sz="3600" b="0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0387E67D-9B54-0338-2161-F34F50D1C7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727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latin typeface="Helvetica" pitchFamily="2" charset="0"/>
              </a:rPr>
              <a:t>Free Download</a:t>
            </a:r>
            <a:br>
              <a:rPr lang="en-US" sz="3600" dirty="0">
                <a:latin typeface="Helvetica" pitchFamily="2" charset="0"/>
              </a:rPr>
            </a:br>
            <a:br>
              <a:rPr lang="en-US" sz="3600" dirty="0">
                <a:latin typeface="Helvetica" pitchFamily="2" charset="0"/>
              </a:rPr>
            </a:br>
            <a:r>
              <a:rPr lang="en-US" sz="3600" i="1" dirty="0">
                <a:latin typeface="Helvetica" pitchFamily="2" charset="0"/>
              </a:rPr>
              <a:t>or </a:t>
            </a:r>
            <a:br>
              <a:rPr lang="en-US" sz="3600" dirty="0">
                <a:latin typeface="Helvetica" pitchFamily="2" charset="0"/>
              </a:rPr>
            </a:br>
            <a:br>
              <a:rPr lang="en-US" sz="3600" dirty="0">
                <a:latin typeface="Helvetica" pitchFamily="2" charset="0"/>
              </a:rPr>
            </a:br>
            <a:r>
              <a:rPr lang="en-US" sz="3600" dirty="0">
                <a:latin typeface="Helvetica" pitchFamily="2" charset="0"/>
              </a:rPr>
              <a:t>Amazon Print</a:t>
            </a: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  <p:pic>
        <p:nvPicPr>
          <p:cNvPr id="3" name="Picture 2" descr="A picture containing text, outdoor, person, grass&#10;&#10;Description automatically generated">
            <a:extLst>
              <a:ext uri="{FF2B5EF4-FFF2-40B4-BE49-F238E27FC236}">
                <a16:creationId xmlns:a16="http://schemas.microsoft.com/office/drawing/2014/main" id="{1A5FDA48-78E1-932D-BAF4-03920D4381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2347" y="646442"/>
            <a:ext cx="3589526" cy="546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6965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 dirty="0">
                <a:latin typeface="Helvetica" pitchFamily="2" charset="0"/>
              </a:rPr>
              <a:t>Habit #5 - Aligning Vision</a:t>
            </a:r>
            <a:br>
              <a:rPr lang="en-US" sz="3200" dirty="0">
                <a:latin typeface="Helvetica" pitchFamily="2" charset="0"/>
              </a:rPr>
            </a:br>
            <a:br>
              <a:rPr lang="en-US" sz="3200" b="0" dirty="0">
                <a:latin typeface="Helvetica" pitchFamily="2" charset="0"/>
              </a:rPr>
            </a:br>
            <a:br>
              <a:rPr lang="en-US" sz="3200" b="0" dirty="0">
                <a:latin typeface="Helvetica" pitchFamily="2" charset="0"/>
              </a:rPr>
            </a:br>
            <a:r>
              <a:rPr lang="en-US" sz="3200" b="1" cap="none" dirty="0">
                <a:latin typeface="Helvetica" pitchFamily="2" charset="0"/>
              </a:rPr>
              <a:t>Amos 3:3 </a:t>
            </a:r>
            <a:r>
              <a:rPr lang="en-US" sz="3200" b="0" cap="none" dirty="0">
                <a:latin typeface="Helvetica" pitchFamily="2" charset="0"/>
              </a:rPr>
              <a:t>How can 2 walk together unless they be agreed?</a:t>
            </a:r>
            <a:br>
              <a:rPr lang="en-US" sz="3200" b="0" cap="none" dirty="0">
                <a:latin typeface="Helvetica" pitchFamily="2" charset="0"/>
              </a:rPr>
            </a:br>
            <a:br>
              <a:rPr lang="en-US" sz="3200" b="0" cap="none" dirty="0">
                <a:latin typeface="Helvetica" pitchFamily="2" charset="0"/>
              </a:rPr>
            </a:br>
            <a:r>
              <a:rPr lang="en-US" sz="3200" b="0" cap="none" dirty="0">
                <a:latin typeface="Helvetica" pitchFamily="2" charset="0"/>
              </a:rPr>
              <a:t>Goals for your spiritual, relational, physical, intellectual, financial, recreational areas of life. </a:t>
            </a:r>
            <a:endParaRPr lang="en-US" sz="3200" b="0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071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FAC06-F749-9A99-BAE7-743367430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343EFE-B968-8244-00AA-BAD014779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4000" b="1" dirty="0">
                <a:latin typeface="Helvetica" pitchFamily="2" charset="0"/>
              </a:rPr>
              <a:t>TOOLS</a:t>
            </a:r>
            <a:br>
              <a:rPr lang="en-US" sz="3200" b="0" dirty="0">
                <a:latin typeface="Helvetica" pitchFamily="2" charset="0"/>
              </a:rPr>
            </a:br>
            <a:r>
              <a:rPr lang="en-US" sz="3200" b="1" dirty="0">
                <a:latin typeface="Helvetica" pitchFamily="2" charset="0"/>
              </a:rPr>
              <a:t>Creating Shared Meaning </a:t>
            </a:r>
            <a:r>
              <a:rPr lang="en-US" sz="3200" b="0" dirty="0">
                <a:latin typeface="Helvetica" pitchFamily="2" charset="0"/>
              </a:rPr>
              <a:t>- shared values, goals, and rituals that bring a sense of connection and purpose to the relationship. </a:t>
            </a:r>
            <a:r>
              <a:rPr lang="en-US" sz="2800" b="0" dirty="0">
                <a:latin typeface="Helvetica" pitchFamily="2" charset="0"/>
              </a:rPr>
              <a:t>(Gottman)</a:t>
            </a:r>
            <a:br>
              <a:rPr lang="en-US" sz="3200" b="0" dirty="0">
                <a:latin typeface="Helvetica" pitchFamily="2" charset="0"/>
              </a:rPr>
            </a:br>
            <a:br>
              <a:rPr lang="en-US" sz="3200" b="0" dirty="0">
                <a:latin typeface="Helvetica" pitchFamily="2" charset="0"/>
              </a:rPr>
            </a:br>
            <a:r>
              <a:rPr lang="en-US" sz="3200" b="1" dirty="0">
                <a:latin typeface="Helvetica" pitchFamily="2" charset="0"/>
              </a:rPr>
              <a:t>Dream a Dream </a:t>
            </a:r>
            <a:r>
              <a:rPr lang="en-US" sz="3200" b="0" dirty="0">
                <a:latin typeface="Helvetica" pitchFamily="2" charset="0"/>
              </a:rPr>
              <a:t>- visioning a future together. Sharing dreams big and small </a:t>
            </a:r>
            <a:br>
              <a:rPr lang="en-US" sz="3200" b="0" dirty="0">
                <a:latin typeface="Helvetica" pitchFamily="2" charset="0"/>
              </a:rPr>
            </a:br>
            <a:br>
              <a:rPr lang="en-US" sz="3200" b="0" dirty="0">
                <a:latin typeface="Helvetica" pitchFamily="2" charset="0"/>
              </a:rPr>
            </a:br>
            <a:r>
              <a:rPr lang="en-US" sz="3200" b="1" cap="none" dirty="0">
                <a:latin typeface="Helvetica" pitchFamily="2" charset="0"/>
              </a:rPr>
              <a:t>Goals</a:t>
            </a:r>
            <a:r>
              <a:rPr lang="en-US" sz="3200" b="0" cap="none" dirty="0">
                <a:latin typeface="Helvetica" pitchFamily="2" charset="0"/>
              </a:rPr>
              <a:t> for your spiritual, relational, physical, intellectual, financial, recreational areas of life.</a:t>
            </a:r>
            <a:endParaRPr lang="en-US" sz="3200" b="0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BF03FA2A-EC83-010C-3EAF-CFE548A05C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0184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3600" b="1" cap="none" dirty="0">
                <a:latin typeface="Helvetica" pitchFamily="2" charset="0"/>
              </a:rPr>
              <a:t>Level 5 is God’s desire for every marriage.</a:t>
            </a: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It can only be reached through </a:t>
            </a: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each spouse becoming more like Jesus </a:t>
            </a: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through the power of the Spirit. </a:t>
            </a: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7792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3200" b="0" dirty="0"/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660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3200" dirty="0">
                <a:latin typeface="Helvetica" pitchFamily="2" charset="0"/>
              </a:rPr>
              <a:t> </a:t>
            </a:r>
            <a:br>
              <a:rPr lang="en-US" sz="3200" dirty="0">
                <a:latin typeface="Helvetica" pitchFamily="2" charset="0"/>
              </a:rPr>
            </a:br>
            <a:r>
              <a:rPr lang="en-US" sz="3600" dirty="0">
                <a:latin typeface="Helvetica" pitchFamily="2" charset="0"/>
                <a:cs typeface="Arial" panose="020B0604020202020204" pitchFamily="34" charset="0"/>
              </a:rPr>
              <a:t>‘How one do you want </a:t>
            </a:r>
            <a:br>
              <a:rPr lang="en-US" sz="3600" dirty="0">
                <a:latin typeface="Helvetica" pitchFamily="2" charset="0"/>
                <a:cs typeface="Arial" panose="020B0604020202020204" pitchFamily="34" charset="0"/>
              </a:rPr>
            </a:br>
            <a:r>
              <a:rPr lang="en-US" sz="3600" dirty="0">
                <a:latin typeface="Helvetica" pitchFamily="2" charset="0"/>
                <a:cs typeface="Arial" panose="020B0604020202020204" pitchFamily="34" charset="0"/>
              </a:rPr>
              <a:t>your marriage to be?’”</a:t>
            </a:r>
            <a:br>
              <a:rPr lang="en-US" sz="3200" dirty="0">
                <a:latin typeface="Helvetica" pitchFamily="2" charset="0"/>
                <a:cs typeface="Arial" panose="020B0604020202020204" pitchFamily="34" charset="0"/>
              </a:rPr>
            </a:br>
            <a:br>
              <a:rPr lang="en-US" sz="3200" dirty="0">
                <a:latin typeface="Helvetica" pitchFamily="2" charset="0"/>
                <a:cs typeface="Arial" panose="020B0604020202020204" pitchFamily="34" charset="0"/>
              </a:rPr>
            </a:br>
            <a:br>
              <a:rPr lang="en-US" sz="4000" dirty="0">
                <a:latin typeface="Helvetica" pitchFamily="2" charset="0"/>
                <a:cs typeface="Arial" panose="020B0604020202020204" pitchFamily="34" charset="0"/>
              </a:rPr>
            </a:br>
            <a:r>
              <a:rPr lang="en-US" sz="3600" b="1" u="none" strike="noStrike" dirty="0">
                <a:solidFill>
                  <a:srgbClr val="000000"/>
                </a:solidFill>
                <a:effectLst/>
                <a:latin typeface="Helvetica" pitchFamily="2" charset="0"/>
                <a:cs typeface="Arial" panose="020B0604020202020204" pitchFamily="34" charset="0"/>
              </a:rPr>
              <a:t>Gen 2:24-25 </a:t>
            </a:r>
            <a:br>
              <a:rPr lang="en-US" sz="3600" u="none" strike="noStrike" dirty="0">
                <a:solidFill>
                  <a:srgbClr val="000000"/>
                </a:solidFill>
                <a:effectLst/>
                <a:latin typeface="Helvetica" pitchFamily="2" charset="0"/>
                <a:cs typeface="Arial" panose="020B0604020202020204" pitchFamily="34" charset="0"/>
              </a:rPr>
            </a:br>
            <a:endParaRPr lang="en-US" sz="3200" dirty="0">
              <a:latin typeface="Helvetica" pitchFamily="2" charset="0"/>
              <a:cs typeface="Arial" panose="020B0604020202020204" pitchFamily="34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250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042" y="2414612"/>
            <a:ext cx="10706377" cy="417192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2000" b="0" dirty="0">
                <a:latin typeface="Helvetica" pitchFamily="2" charset="0"/>
              </a:rPr>
              <a:t>Multiplying</a:t>
            </a:r>
            <a:r>
              <a:rPr lang="en-US" sz="3200" b="0" dirty="0">
                <a:latin typeface="Helvetica" pitchFamily="2" charset="0"/>
              </a:rPr>
              <a:t>					Level 5 - Communion</a:t>
            </a:r>
            <a:br>
              <a:rPr lang="en-US" sz="3200" b="0" dirty="0">
                <a:latin typeface="Helvetica" pitchFamily="2" charset="0"/>
              </a:rPr>
            </a:br>
            <a:br>
              <a:rPr lang="en-US" sz="3200" b="0" dirty="0">
                <a:latin typeface="Helvetica" pitchFamily="2" charset="0"/>
              </a:rPr>
            </a:br>
            <a:r>
              <a:rPr lang="en-US" sz="2000" b="0" dirty="0">
                <a:latin typeface="Helvetica" pitchFamily="2" charset="0"/>
              </a:rPr>
              <a:t>Reproducing</a:t>
            </a:r>
            <a:r>
              <a:rPr lang="en-US" sz="3200" b="0" dirty="0">
                <a:latin typeface="Helvetica" pitchFamily="2" charset="0"/>
              </a:rPr>
              <a:t>				Level 4 – collaboration</a:t>
            </a:r>
            <a:br>
              <a:rPr lang="en-US" sz="3200" b="0" dirty="0">
                <a:latin typeface="Helvetica" pitchFamily="2" charset="0"/>
              </a:rPr>
            </a:br>
            <a:br>
              <a:rPr lang="en-US" sz="3200" b="0" dirty="0">
                <a:latin typeface="Helvetica" pitchFamily="2" charset="0"/>
              </a:rPr>
            </a:br>
            <a:r>
              <a:rPr lang="en-US" sz="2000" b="0" dirty="0">
                <a:latin typeface="Helvetica" pitchFamily="2" charset="0"/>
              </a:rPr>
              <a:t>Adding</a:t>
            </a:r>
            <a:r>
              <a:rPr lang="en-US" sz="3200" b="0" dirty="0">
                <a:latin typeface="Helvetica" pitchFamily="2" charset="0"/>
              </a:rPr>
              <a:t>				Level 3 – Committed</a:t>
            </a:r>
            <a:br>
              <a:rPr lang="en-US" sz="3200" b="0" dirty="0">
                <a:latin typeface="Helvetica" pitchFamily="2" charset="0"/>
              </a:rPr>
            </a:br>
            <a:br>
              <a:rPr lang="en-US" sz="3200" b="0" dirty="0">
                <a:latin typeface="Helvetica" pitchFamily="2" charset="0"/>
              </a:rPr>
            </a:br>
            <a:r>
              <a:rPr lang="en-US" sz="2000" b="0" dirty="0">
                <a:latin typeface="Helvetica" pitchFamily="2" charset="0"/>
              </a:rPr>
              <a:t>Plateaued	</a:t>
            </a:r>
            <a:r>
              <a:rPr lang="en-US" sz="3200" b="0" dirty="0">
                <a:latin typeface="Helvetica" pitchFamily="2" charset="0"/>
              </a:rPr>
              <a:t>	Level 2 - Convenient</a:t>
            </a:r>
            <a:br>
              <a:rPr lang="en-US" sz="3200" b="0" dirty="0">
                <a:latin typeface="Helvetica" pitchFamily="2" charset="0"/>
              </a:rPr>
            </a:br>
            <a:br>
              <a:rPr lang="en-US" sz="3200" b="0" dirty="0">
                <a:latin typeface="Helvetica" pitchFamily="2" charset="0"/>
              </a:rPr>
            </a:br>
            <a:r>
              <a:rPr lang="en-US" sz="2000" b="0" dirty="0">
                <a:latin typeface="Helvetica" pitchFamily="2" charset="0"/>
              </a:rPr>
              <a:t>Subtracting</a:t>
            </a:r>
            <a:r>
              <a:rPr lang="en-US" sz="3200" b="0" dirty="0">
                <a:latin typeface="Helvetica" pitchFamily="2" charset="0"/>
              </a:rPr>
              <a:t>	Level 1 - consumer</a:t>
            </a:r>
            <a:br>
              <a:rPr lang="en-US" sz="3200" b="0" dirty="0">
                <a:latin typeface="Helvetica" pitchFamily="2" charset="0"/>
              </a:rPr>
            </a:br>
            <a:br>
              <a:rPr lang="en-US" sz="3200" b="0" dirty="0">
                <a:latin typeface="Helvetica" pitchFamily="2" charset="0"/>
              </a:rPr>
            </a:br>
            <a:endParaRPr lang="en-US" sz="3200" b="0" dirty="0">
              <a:latin typeface="Helvetica" pitchFamily="2" charset="0"/>
            </a:endParaRP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383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3600" b="1" i="0" u="none" strike="noStrike" cap="none" dirty="0">
                <a:solidFill>
                  <a:srgbClr val="000000"/>
                </a:solidFill>
                <a:effectLst/>
                <a:latin typeface="Helvetica" pitchFamily="2" charset="0"/>
              </a:rPr>
              <a:t>Level 1  - The Consumer Marriage</a:t>
            </a:r>
            <a:br>
              <a:rPr lang="en-US" sz="3600" b="0" cap="none" dirty="0">
                <a:effectLst/>
                <a:latin typeface="Helvetica" pitchFamily="2" charset="0"/>
              </a:rPr>
            </a:br>
            <a:br>
              <a:rPr lang="en-US" sz="3600" cap="none" dirty="0">
                <a:latin typeface="Helvetica" pitchFamily="2" charset="0"/>
              </a:rPr>
            </a:br>
            <a:br>
              <a:rPr lang="en-US" sz="360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Consuming FROM each other instead of contributing TO each other.</a:t>
            </a: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040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4000" b="1" i="0" u="none" strike="noStrike" cap="non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Level 2  - The Convenient Marriage</a:t>
            </a:r>
            <a:br>
              <a:rPr lang="en-US" sz="2800" b="0" cap="none" dirty="0">
                <a:effectLst/>
              </a:rPr>
            </a:br>
            <a:br>
              <a:rPr lang="en-US" sz="2800" cap="none" dirty="0"/>
            </a:br>
            <a:br>
              <a:rPr lang="en-US" sz="2800" cap="none" dirty="0"/>
            </a:br>
            <a:br>
              <a:rPr lang="en-US" sz="2800" cap="none" dirty="0"/>
            </a:br>
            <a:r>
              <a:rPr lang="en-US" sz="3600" b="0" cap="none" dirty="0"/>
              <a:t>The “Getting by the best we can” marriage – </a:t>
            </a:r>
            <a:br>
              <a:rPr lang="en-US" sz="3600" b="0" cap="none" dirty="0"/>
            </a:br>
            <a:r>
              <a:rPr lang="en-US" sz="3600" b="0" cap="none" dirty="0"/>
              <a:t>Together is easier than alone.</a:t>
            </a:r>
            <a:endParaRPr lang="en-US" sz="6000" b="0" cap="none" dirty="0"/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993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 cap="none" dirty="0">
                <a:latin typeface="Helvetica" pitchFamily="2" charset="0"/>
              </a:rPr>
              <a:t>Level 3 – The Committed Marriage</a:t>
            </a:r>
            <a:br>
              <a:rPr lang="en-US" sz="360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The good but not intimate marriage. </a:t>
            </a: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Roles of husband and wife are played well </a:t>
            </a: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but the fullness of the spouse’s potential is not being released. </a:t>
            </a: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718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 cap="none" dirty="0">
                <a:latin typeface="Helvetica" pitchFamily="2" charset="0"/>
              </a:rPr>
              <a:t>Level 4 – The Collaborative Marriage</a:t>
            </a:r>
            <a:br>
              <a:rPr lang="en-US" sz="360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An intimate partnership with spouses ministering together out of love and honor. </a:t>
            </a: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Bringing the best out of one another.</a:t>
            </a: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028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16E7F0-FFFA-A3CF-949B-B48ABAF5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46" y="2414612"/>
            <a:ext cx="10344400" cy="41719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 cap="none" dirty="0">
                <a:latin typeface="Helvetica" pitchFamily="2" charset="0"/>
              </a:rPr>
              <a:t>Level 5 – The Communion Marriage</a:t>
            </a:r>
            <a:br>
              <a:rPr lang="en-US" sz="360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Sharing together in Christ at deep spiritual levels that create interpersonal intimacy and multiplication of ministry IMPACT.</a:t>
            </a:r>
            <a:br>
              <a:rPr lang="en-US" sz="3600" b="0" cap="none" dirty="0">
                <a:latin typeface="Helvetica" pitchFamily="2" charset="0"/>
              </a:rPr>
            </a:br>
            <a:r>
              <a:rPr lang="en-US" sz="3600" b="0" cap="none" dirty="0">
                <a:latin typeface="Helvetica" pitchFamily="2" charset="0"/>
              </a:rPr>
              <a:t>This is multiplicative!</a:t>
            </a:r>
          </a:p>
        </p:txBody>
      </p:sp>
      <p:pic>
        <p:nvPicPr>
          <p:cNvPr id="6" name="Picture 1" descr="Triangular abstract background">
            <a:extLst>
              <a:ext uri="{FF2B5EF4-FFF2-40B4-BE49-F238E27FC236}">
                <a16:creationId xmlns:a16="http://schemas.microsoft.com/office/drawing/2014/main" id="{A336C541-B391-DDCF-61E1-955D03E33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6746" b="7150"/>
          <a:stretch/>
        </p:blipFill>
        <p:spPr>
          <a:xfrm>
            <a:off x="20" y="-32761"/>
            <a:ext cx="12191979" cy="21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760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842</Words>
  <Application>Microsoft Macintosh PowerPoint</Application>
  <PresentationFormat>Widescreen</PresentationFormat>
  <Paragraphs>22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Aptos</vt:lpstr>
      <vt:lpstr>Aptos Display</vt:lpstr>
      <vt:lpstr>Arial</vt:lpstr>
      <vt:lpstr>Helvetica</vt:lpstr>
      <vt:lpstr>Office Theme</vt:lpstr>
      <vt:lpstr> Spirit-filled Practices:  Sustaining a Healthy Marriage  in Ministry  Dr. Larry &amp; Dr. Deb Walkemeyer</vt:lpstr>
      <vt:lpstr>Free Download  or   Amazon Print</vt:lpstr>
      <vt:lpstr>  ‘How one do you want  your marriage to be?’”   Gen 2:24-25  </vt:lpstr>
      <vt:lpstr>Multiplying     Level 5 - Communion  Reproducing    Level 4 – collaboration  Adding    Level 3 – Committed  Plateaued  Level 2 - Convenient  Subtracting Level 1 - consumer  </vt:lpstr>
      <vt:lpstr>Level 1  - The Consumer Marriage   Consuming FROM each other instead of contributing TO each other.</vt:lpstr>
      <vt:lpstr>Level 2  - The Convenient Marriage    The “Getting by the best we can” marriage –  Together is easier than alone.</vt:lpstr>
      <vt:lpstr>Level 3 – The Committed Marriage   The good but not intimate marriage.   Roles of husband and wife are played well  but the fullness of the spouse’s potential is not being released. </vt:lpstr>
      <vt:lpstr>Level 4 – The Collaborative Marriage   An intimate partnership with spouses ministering together out of love and honor.  Bringing the best out of one another.</vt:lpstr>
      <vt:lpstr>Level 5 – The Communion Marriage   Sharing together in Christ at deep spiritual levels that create interpersonal intimacy and multiplication of ministry IMPACT. This is multiplicative!</vt:lpstr>
      <vt:lpstr>The 5 Habits That Grow a Level 5 Marriage  The current level of your marriage is a direct result of past habits in your marriage.  Proverbs 4:23 “Above all else, guard your heart, for everything you do flows from it.”  Heart habits = approaching from a spiritual posture that demands tangible expressions.  </vt:lpstr>
      <vt:lpstr>Habit #1 - Practicing Humility   James 4:6-7 ”God is opposed to the proud but gives grace to the humble. Submit therefore to God. Resist the devil and he will flee from you.  </vt:lpstr>
      <vt:lpstr>TOOLS Self-Awareness   Accepting Influence   Communication – seeking first to understand THEN to be understood</vt:lpstr>
      <vt:lpstr>Communication – seeking first to understand THEN to be understood 1) criticism - Attacking a partner’s character.  2) contempt - Expressing superiority, mocking, or disrespect.  3) defensiveness - Making excuses or blaming the partner.  4) stonewalling - Emotionally shutting down or withdrawing.  </vt:lpstr>
      <vt:lpstr>Habit #2 - Engaging Spiritually   The ONE ANOTHER Marriage –  There are 59 one another’s in your NT  and they start in your marriage.</vt:lpstr>
      <vt:lpstr>TOOL  Reframe your marriage -  marriage is about your holiness more than your happiness.  Intentional Integrated Spiritual Habits   Living in the Word together  Focused and spontaneous prayer together  Worship together      </vt:lpstr>
      <vt:lpstr>Habit #3  - Showing Honor   Romans 12:10 “Be devoted to one another in love. Honor one another above yourselves.”  </vt:lpstr>
      <vt:lpstr>TOOL Attune Your Spirits- Emotional attunement is all about connecting on a deeper level - Not just listening but truly understanding your partner’s emotional state.  By being in tune with your partner’s feelings, you create an environment of empathy and trust.   ADDING VALUE - each partner commits to adding value not only to their own life but also to the life of the other.   </vt:lpstr>
      <vt:lpstr>Habit #4  Inspiring Passion  Hebrews 10:24 “And let us consider how we may spur one another on toward love and good deeds.”  Proverbs 5:18-19 “Rejoice in the wife of your youth...May you ever be intoxicated with her love.”    </vt:lpstr>
      <vt:lpstr>TOOLS  Communicate in Love Languages Words of Affirmation, Quality Time, Receiving Gifts, Acts of Service, Physical Touch  THE 6/20 Habit  </vt:lpstr>
      <vt:lpstr>Habit #5 - Aligning Vision   Amos 3:3 How can 2 walk together unless they be agreed?  Goals for your spiritual, relational, physical, intellectual, financial, recreational areas of life. </vt:lpstr>
      <vt:lpstr>TOOLS Creating Shared Meaning - shared values, goals, and rituals that bring a sense of connection and purpose to the relationship. (Gottman)  Dream a Dream - visioning a future together. Sharing dreams big and small   Goals for your spiritual, relational, physical, intellectual, financial, recreational areas of life.</vt:lpstr>
      <vt:lpstr>Level 5 is God’s desire for every marriage.   It can only be reached through  each spouse becoming more like Jesus  through the power of the Spirit.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Larry Walkemeyer</dc:creator>
  <cp:lastModifiedBy>Larry Walkemeyer</cp:lastModifiedBy>
  <cp:revision>7</cp:revision>
  <dcterms:created xsi:type="dcterms:W3CDTF">2025-03-20T01:59:02Z</dcterms:created>
  <dcterms:modified xsi:type="dcterms:W3CDTF">2025-11-05T01:41:16Z</dcterms:modified>
</cp:coreProperties>
</file>